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74" r:id="rId3"/>
    <p:sldId id="275" r:id="rId4"/>
    <p:sldId id="261" r:id="rId5"/>
    <p:sldId id="276" r:id="rId6"/>
    <p:sldId id="278" r:id="rId7"/>
    <p:sldId id="279" r:id="rId8"/>
    <p:sldId id="270" r:id="rId9"/>
    <p:sldId id="280" r:id="rId10"/>
    <p:sldId id="281" r:id="rId11"/>
    <p:sldId id="263" r:id="rId12"/>
    <p:sldId id="271" r:id="rId13"/>
    <p:sldId id="265" r:id="rId14"/>
    <p:sldId id="282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7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22D01-EFD7-48D7-AE45-BADCD7119D30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2CF6-95EC-46E1-AB55-30679AB8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26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“Humankind has begun to play dice with the planet, without knowing all the rules of the game.” – McNeil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77BD-A020-BB41-8B31-9A85BD67CED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77BD-A020-BB41-8B31-9A85BD67CED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77BD-A020-BB41-8B31-9A85BD67CED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77BD-A020-BB41-8B31-9A85BD67CED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77BD-A020-BB41-8B31-9A85BD67CED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77BD-A020-BB41-8B31-9A85BD67CED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77BD-A020-BB41-8B31-9A85BD67CED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EE8D7-9B1E-4DD0-9116-C4FB82E0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C5B04A-B074-4613-9EC0-047589468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04F93-A123-4C7A-8975-1E69212B3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6537E-F404-488D-A568-246B109B4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FDA05-BF65-4EF2-BF82-D8302740C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99440"/>
      </p:ext>
    </p:extLst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4651-C1CB-4E16-BBB7-0A73D9FEE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86AF8C-B1F3-4EF2-ACA7-C6B31EFAC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57B2F-7AE5-4B4F-A3FE-A6952CEE8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5F183-3000-4D58-8CFD-1B5ADD27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403F7-C530-4E9C-A1A4-4F52DA8ED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8084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634074-EC15-4EA9-9703-BCAAA75385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B017DB-1F9E-4A26-81B3-610E752830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1C777-BF51-43BF-8028-5FD6E7664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D4FA9-FFAE-43C1-839C-B0AED0DDF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E8727-C359-4A22-B13D-8D7292F0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053098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738" y="285750"/>
            <a:ext cx="1097304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0101" y="1600311"/>
            <a:ext cx="5426137" cy="4525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55768" y="1600311"/>
            <a:ext cx="5426137" cy="22367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55768" y="3889014"/>
            <a:ext cx="5426137" cy="22367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16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ECDF4-526C-5744-8498-D4988E3FE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78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DEBEC-6E64-4A54-B748-D4DEFAF9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E2D49-868B-489E-A363-E3A362833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A0348-B130-47CF-BA77-452ADAD1D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B0ACB0-7D9C-4DA3-B060-4601F0333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A36C7-0123-42FE-8EED-C1C737DF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919111"/>
      </p:ext>
    </p:extLst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9F848-AA92-4A96-9AF0-CAAE43B9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4740D-609D-4465-9E4B-9BF346BE0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9D15B5-4B99-4771-A51E-FDC711BF1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645EE-FD8E-46B1-9A08-C1301768B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FEF42-0D9A-45B4-83CD-1B7B316DC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977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66B99-D4DA-400E-9D2E-B0112CDE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EB717-2BB5-4B9B-8911-6472A4DF9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B01E33-3CCC-4927-A72E-EECF6D8F48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13A709-0B06-46D0-9441-18A06D8E9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3FDC0-3A09-40FA-BB74-56B2E7D3A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2AC6D-7B8C-4A37-ABEA-7D81318E5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618868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EB3BA-8DF4-4824-99AB-6D9E2C51F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A5D4BB-1674-4AD7-98AA-AB39546A80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C44008-A66A-48F1-8CDF-C86DE92F5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035D7-0207-453D-9209-B3B53898F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9EA17-8855-446B-ABE2-7D49F8A996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EFD9-8D3F-4607-9207-9772110BE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15BAA5-5B97-4E18-A13E-490C055CD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A2E43E-0424-49B1-AA41-36BFF0A2E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05781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1C759-B787-4C11-8140-B5EFEAB93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6A9F7A-D8DB-4FC3-9EFA-EC461EB9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E6D70-C501-4148-A2DF-5B7ADA83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8254D9-FFCA-46E7-9B20-AF45BEC2A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946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C0116A-1367-452C-8F37-F33ECD02C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17B05F-0BCC-4269-B547-C4F01E8B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A22F8-9A4A-43BC-A289-815CBAE35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369683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4BBD4-6539-4D37-A2F6-108899EB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65BEE-C68D-4987-81F1-8E2326260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96E826-6368-4CC5-BED5-DF9406884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841E7-0A00-4613-A433-6CEE69F5D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EEC40-3222-4C43-9C7D-0D39D90A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D1CB73-D126-4812-9E9B-60C7E3B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8907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6AC32-19D4-4530-8DD1-D9AA0A30B5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E666CC-6443-4B5A-88A5-521696FF4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5683C-D723-4737-BB78-51578311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89061A-069F-40A4-89A0-261E043A8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FD80CC-8819-4800-AD60-1D37B2784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12ACF8-28EC-4ADF-8E81-AD6C79AFA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22306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020957-46F8-4E2A-936D-53ECA23AD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132AB-EF5B-499D-9A76-D1A3331FC8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250C-AD6B-4F6D-9A3C-1445DF2E4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59A80E-12E5-48AD-889A-122BBFF67BB4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0CAB8-A276-46E1-9EBF-938DD4DA92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1E3406-230F-47DC-A38B-869511A97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BCE36-B45A-44C2-8043-F80B7E387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5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3C0137-5303-ED31-E19E-F0D41CA941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concept of Green chemical engineering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131DBF3-63F0-642F-532F-48748D36CC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Fyodor </a:t>
            </a:r>
            <a:r>
              <a:rPr lang="en-US" dirty="0" err="1"/>
              <a:t>Malchik</a:t>
            </a:r>
            <a:endParaRPr lang="en-US" dirty="0"/>
          </a:p>
          <a:p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843CFEA-6945-3B15-D3A3-985659467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09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668309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rgbClr val="008000"/>
                </a:solidFill>
              </a:rPr>
              <a:t>The Role of Green Chemistry</a:t>
            </a: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796192" y="1087264"/>
            <a:ext cx="5175281" cy="50087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6538" indent="-236538">
              <a:spcAft>
                <a:spcPts val="600"/>
              </a:spcAft>
              <a:buClr>
                <a:schemeClr val="accent1"/>
              </a:buClr>
              <a:buSzPct val="100000"/>
              <a:buFont typeface="Lucida Grande"/>
              <a:buChar char="*"/>
            </a:pPr>
            <a:r>
              <a:rPr lang="en-US" sz="2400" dirty="0">
                <a:solidFill>
                  <a:schemeClr val="accent2"/>
                </a:solidFill>
              </a:rPr>
              <a:t>Green Chemistry is a tool for a Sustainable Future</a:t>
            </a:r>
          </a:p>
          <a:p>
            <a:pPr marL="236538" lvl="1" indent="-236538">
              <a:spcAft>
                <a:spcPts val="600"/>
              </a:spcAft>
              <a:buClr>
                <a:schemeClr val="accent1"/>
              </a:buClr>
              <a:buSzPct val="100000"/>
              <a:buFont typeface="Lucida Grande"/>
              <a:buChar char="*"/>
            </a:pPr>
            <a:r>
              <a:rPr lang="en-US" sz="2400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Incorporation of sustainable thinking in experimental design</a:t>
            </a:r>
            <a:endParaRPr lang="en-US" sz="2400" dirty="0">
              <a:solidFill>
                <a:schemeClr val="accent2"/>
              </a:solidFill>
            </a:endParaRPr>
          </a:p>
          <a:p>
            <a:pPr marL="236538" indent="-236538">
              <a:spcAft>
                <a:spcPts val="600"/>
              </a:spcAft>
              <a:buClr>
                <a:schemeClr val="accent1"/>
              </a:buClr>
              <a:buSzPct val="100000"/>
              <a:buFont typeface="Lucida Grande"/>
              <a:buChar char="*"/>
            </a:pPr>
            <a:r>
              <a:rPr lang="en-US" sz="2400" dirty="0">
                <a:solidFill>
                  <a:schemeClr val="accent2"/>
                </a:solidFill>
              </a:rPr>
              <a:t>We must educate students about GC in a way that encourages application of their knowledge</a:t>
            </a:r>
          </a:p>
        </p:txBody>
      </p:sp>
      <p:sp>
        <p:nvSpPr>
          <p:cNvPr id="10" name="Text Placeholder 6"/>
          <p:cNvSpPr txBox="1">
            <a:spLocks/>
          </p:cNvSpPr>
          <p:nvPr/>
        </p:nvSpPr>
        <p:spPr>
          <a:xfrm>
            <a:off x="1797109" y="2622974"/>
            <a:ext cx="5112933" cy="3473026"/>
          </a:xfrm>
          <a:prstGeom prst="rect">
            <a:avLst/>
          </a:prstGeom>
        </p:spPr>
        <p:txBody>
          <a:bodyPr/>
          <a:lstStyle/>
          <a:p>
            <a:pPr marL="287338" indent="-287338">
              <a:lnSpc>
                <a:spcPct val="120000"/>
              </a:lnSpc>
              <a:spcBef>
                <a:spcPct val="20000"/>
              </a:spcBef>
              <a:buSzPct val="90000"/>
              <a:buFont typeface="Arial"/>
              <a:buChar char="•"/>
              <a:defRPr/>
            </a:pPr>
            <a:endParaRPr lang="en-US" sz="2000" dirty="0">
              <a:solidFill>
                <a:schemeClr val="accent2"/>
              </a:solidFill>
              <a:ea typeface="Arial" pitchFamily="-65" charset="0"/>
              <a:cs typeface="Arial" pitchFamily="-65" charset="0"/>
            </a:endParaRPr>
          </a:p>
        </p:txBody>
      </p:sp>
      <p:pic>
        <p:nvPicPr>
          <p:cNvPr id="9" name="Picture Placeholder 8" descr="green_chemistry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2999" b="1877"/>
          <a:stretch>
            <a:fillRect/>
          </a:stretch>
        </p:blipFill>
        <p:spPr>
          <a:xfrm rot="194096">
            <a:off x="8259335" y="1589112"/>
            <a:ext cx="2359142" cy="1821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reenChemistry.jpg"/>
          <p:cNvPicPr>
            <a:picLocks noChangeAspect="1"/>
          </p:cNvPicPr>
          <p:nvPr/>
        </p:nvPicPr>
        <p:blipFill>
          <a:blip r:embed="rId4"/>
          <a:srcRect r="46374"/>
          <a:stretch>
            <a:fillRect/>
          </a:stretch>
        </p:blipFill>
        <p:spPr>
          <a:xfrm>
            <a:off x="6971473" y="1087263"/>
            <a:ext cx="1282903" cy="2913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lifecycle.jpg"/>
          <p:cNvPicPr>
            <a:picLocks noChangeAspect="1"/>
          </p:cNvPicPr>
          <p:nvPr/>
        </p:nvPicPr>
        <p:blipFill>
          <a:blip r:embed="rId5"/>
          <a:srcRect t="8447"/>
          <a:stretch>
            <a:fillRect/>
          </a:stretch>
        </p:blipFill>
        <p:spPr bwMode="auto">
          <a:xfrm>
            <a:off x="6894273" y="4038601"/>
            <a:ext cx="3773728" cy="28199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Circular Arrow 11"/>
          <p:cNvSpPr/>
          <p:nvPr/>
        </p:nvSpPr>
        <p:spPr>
          <a:xfrm>
            <a:off x="7485674" y="4840714"/>
            <a:ext cx="347686" cy="229127"/>
          </a:xfrm>
          <a:prstGeom prst="circularArrow">
            <a:avLst/>
          </a:prstGeom>
          <a:scene3d>
            <a:camera prst="orthographicFront">
              <a:rot lat="0" lon="0" rev="29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solidFill>
                  <a:srgbClr val="008000"/>
                </a:solidFill>
              </a:rPr>
              <a:t>Introduction to Green Chemistry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830345" y="639399"/>
            <a:ext cx="8458200" cy="60960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Chapter 5</a:t>
            </a:r>
          </a:p>
          <a:p>
            <a:r>
              <a:rPr lang="en-US" sz="2400" dirty="0"/>
              <a:t>How do we deal with Chemical Exposure?</a:t>
            </a:r>
          </a:p>
          <a:p>
            <a:pPr lvl="1"/>
            <a:r>
              <a:rPr lang="en-US" dirty="0"/>
              <a:t>Traditional Approaches</a:t>
            </a:r>
          </a:p>
          <a:p>
            <a:pPr lvl="2"/>
            <a:r>
              <a:rPr lang="en-US" dirty="0"/>
              <a:t>Minimize risk by limiting exposure &amp; reducing quantities used</a:t>
            </a:r>
          </a:p>
          <a:p>
            <a:pPr lvl="3"/>
            <a:r>
              <a:rPr lang="en-US" sz="2400" dirty="0"/>
              <a:t>“scrubbers”</a:t>
            </a:r>
          </a:p>
          <a:p>
            <a:pPr lvl="3"/>
            <a:r>
              <a:rPr lang="en-US" sz="2400" dirty="0"/>
              <a:t>Treatment of waste water</a:t>
            </a:r>
          </a:p>
          <a:p>
            <a:pPr lvl="3"/>
            <a:r>
              <a:rPr lang="en-US" sz="2400" dirty="0"/>
              <a:t>Incineration</a:t>
            </a:r>
          </a:p>
          <a:p>
            <a:pPr lvl="3"/>
            <a:r>
              <a:rPr lang="en-US" sz="2400" dirty="0"/>
              <a:t>Chemical treatment</a:t>
            </a:r>
          </a:p>
          <a:p>
            <a:pPr lvl="3"/>
            <a:r>
              <a:rPr lang="en-US" sz="2400" dirty="0"/>
              <a:t>Waste minimization</a:t>
            </a:r>
          </a:p>
          <a:p>
            <a:pPr lvl="1"/>
            <a:r>
              <a:rPr lang="en-US" dirty="0"/>
              <a:t>Green Chemistry Strategies</a:t>
            </a:r>
          </a:p>
          <a:p>
            <a:pPr lvl="2"/>
            <a:r>
              <a:rPr lang="en-US" dirty="0"/>
              <a:t>Minimize risk by striving to eliminate or reduce use &amp; generation of hazardous substances</a:t>
            </a:r>
          </a:p>
          <a:p>
            <a:pPr lvl="3">
              <a:buFontTx/>
              <a:buNone/>
            </a:pPr>
            <a:r>
              <a:rPr lang="en-US" sz="2400" dirty="0">
                <a:solidFill>
                  <a:srgbClr val="0000FF"/>
                </a:solidFill>
              </a:rPr>
              <a:t>Risk = </a:t>
            </a:r>
            <a:r>
              <a:rPr lang="en-US" sz="2400" dirty="0" err="1">
                <a:solidFill>
                  <a:srgbClr val="0000FF"/>
                </a:solidFill>
              </a:rPr>
              <a:t>f(exposure</a:t>
            </a:r>
            <a:r>
              <a:rPr lang="en-US" sz="2400" dirty="0">
                <a:solidFill>
                  <a:srgbClr val="0000FF"/>
                </a:solidFill>
              </a:rPr>
              <a:t>, hazard)</a:t>
            </a:r>
            <a:endParaRPr lang="en-US" sz="2400" dirty="0"/>
          </a:p>
          <a:p>
            <a:pPr lvl="3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008000"/>
                </a:solidFill>
              </a:rPr>
              <a:t>12 Principles of Green </a:t>
            </a:r>
            <a:br>
              <a:rPr lang="en-US" sz="4000" dirty="0">
                <a:solidFill>
                  <a:srgbClr val="008000"/>
                </a:solidFill>
              </a:rPr>
            </a:br>
            <a:r>
              <a:rPr lang="en-US" sz="4000" dirty="0">
                <a:solidFill>
                  <a:srgbClr val="008000"/>
                </a:solidFill>
              </a:rPr>
              <a:t>Chemistry and Engineering</a:t>
            </a:r>
          </a:p>
        </p:txBody>
      </p:sp>
      <p:sp>
        <p:nvSpPr>
          <p:cNvPr id="19459" name="Content Placeholder 5"/>
          <p:cNvSpPr>
            <a:spLocks noGrp="1"/>
          </p:cNvSpPr>
          <p:nvPr>
            <p:ph idx="1"/>
          </p:nvPr>
        </p:nvSpPr>
        <p:spPr>
          <a:xfrm>
            <a:off x="1524000" y="1143000"/>
            <a:ext cx="4572000" cy="5715000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sz="2400" dirty="0"/>
              <a:t>Waste Prevention</a:t>
            </a:r>
          </a:p>
          <a:p>
            <a:pPr eaLnBrk="1" hangingPunct="1">
              <a:defRPr/>
            </a:pPr>
            <a:r>
              <a:rPr lang="en-US" sz="2400" dirty="0"/>
              <a:t>Atom Economy</a:t>
            </a:r>
          </a:p>
          <a:p>
            <a:pPr eaLnBrk="1" hangingPunct="1">
              <a:defRPr/>
            </a:pPr>
            <a:r>
              <a:rPr lang="en-US" sz="2400" dirty="0">
                <a:sym typeface="Symbol" charset="2"/>
              </a:rPr>
              <a:t>Less Hazardous Chemical Synthesis</a:t>
            </a:r>
          </a:p>
          <a:p>
            <a:pPr eaLnBrk="1" hangingPunct="1">
              <a:defRPr/>
            </a:pPr>
            <a:r>
              <a:rPr lang="en-US" sz="2400" dirty="0">
                <a:sym typeface="Symbol" charset="2"/>
              </a:rPr>
              <a:t>Designing Safer Products </a:t>
            </a:r>
          </a:p>
          <a:p>
            <a:pPr eaLnBrk="1" hangingPunct="1">
              <a:defRPr/>
            </a:pPr>
            <a:r>
              <a:rPr lang="en-US" sz="2400" dirty="0">
                <a:sym typeface="Symbol" charset="2"/>
              </a:rPr>
              <a:t>Safer Solvents and Auxiliaries</a:t>
            </a:r>
          </a:p>
          <a:p>
            <a:pPr eaLnBrk="1" hangingPunct="1">
              <a:defRPr/>
            </a:pPr>
            <a:r>
              <a:rPr lang="en-US" sz="2400" dirty="0">
                <a:sym typeface="Symbol" charset="2"/>
              </a:rPr>
              <a:t>Design for Energy Efficiency</a:t>
            </a:r>
          </a:p>
          <a:p>
            <a:pPr eaLnBrk="1" hangingPunct="1">
              <a:defRPr/>
            </a:pPr>
            <a:r>
              <a:rPr lang="en-US" sz="2400" dirty="0">
                <a:sym typeface="Symbol" charset="2"/>
              </a:rPr>
              <a:t>Use of Renewable </a:t>
            </a:r>
            <a:r>
              <a:rPr lang="en-US" sz="2400" dirty="0" err="1">
                <a:sym typeface="Symbol" charset="2"/>
              </a:rPr>
              <a:t>Feedstocks</a:t>
            </a:r>
            <a:endParaRPr lang="en-US" sz="2400" dirty="0">
              <a:sym typeface="Symbol" charset="2"/>
            </a:endParaRPr>
          </a:p>
          <a:p>
            <a:pPr eaLnBrk="1" hangingPunct="1">
              <a:defRPr/>
            </a:pPr>
            <a:r>
              <a:rPr lang="en-US" sz="2400" dirty="0">
                <a:sym typeface="Symbol" charset="2"/>
              </a:rPr>
              <a:t>Reduce Derivatives</a:t>
            </a:r>
          </a:p>
          <a:p>
            <a:pPr eaLnBrk="1" hangingPunct="1">
              <a:defRPr/>
            </a:pPr>
            <a:r>
              <a:rPr lang="en-US" sz="2400" dirty="0">
                <a:sym typeface="Symbol" charset="2"/>
              </a:rPr>
              <a:t>Catalysis</a:t>
            </a:r>
          </a:p>
          <a:p>
            <a:pPr eaLnBrk="1" hangingPunct="1">
              <a:defRPr/>
            </a:pPr>
            <a:r>
              <a:rPr lang="en-US" sz="2400" dirty="0">
                <a:sym typeface="Symbol" charset="2"/>
              </a:rPr>
              <a:t>Design for Degradation</a:t>
            </a:r>
          </a:p>
          <a:p>
            <a:pPr eaLnBrk="1" hangingPunct="1">
              <a:defRPr/>
            </a:pPr>
            <a:r>
              <a:rPr lang="en-US" sz="2400" dirty="0">
                <a:sym typeface="Symbol" charset="2"/>
              </a:rPr>
              <a:t>Real-time Analysis for Pollution Prevention</a:t>
            </a:r>
          </a:p>
          <a:p>
            <a:pPr eaLnBrk="1" hangingPunct="1">
              <a:defRPr/>
            </a:pPr>
            <a:r>
              <a:rPr lang="en-US" sz="2400" dirty="0">
                <a:sym typeface="Symbol" charset="2"/>
              </a:rPr>
              <a:t>Accident Prevention</a:t>
            </a:r>
            <a:endParaRPr lang="en-US" sz="2400" dirty="0"/>
          </a:p>
        </p:txBody>
      </p:sp>
      <p:sp>
        <p:nvSpPr>
          <p:cNvPr id="4" name="Content Placeholder 5"/>
          <p:cNvSpPr txBox="1">
            <a:spLocks/>
          </p:cNvSpPr>
          <p:nvPr/>
        </p:nvSpPr>
        <p:spPr bwMode="auto">
          <a:xfrm>
            <a:off x="6096000" y="11430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norm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Prevention Instead of Treatment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/>
              <a:t>Inherent Rather Than Circumstantial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ym typeface="Symbol" charset="2"/>
              </a:rPr>
              <a:t>Design for Separation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ym typeface="Symbol" charset="2"/>
              </a:rPr>
              <a:t>Maximize Efficiency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ym typeface="Symbol" charset="2"/>
              </a:rPr>
              <a:t>Output-Pulled Versus Input-Pushed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ym typeface="Symbol" charset="2"/>
              </a:rPr>
              <a:t>Conserve Complexity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ym typeface="Symbol" charset="2"/>
              </a:rPr>
              <a:t>Durability Rather Than Immortality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ym typeface="Symbol" charset="2"/>
              </a:rPr>
              <a:t>Meet Need, Minimize Excess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ym typeface="Symbol" charset="2"/>
              </a:rPr>
              <a:t>Minimize Material Diversity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ym typeface="Symbol" charset="2"/>
              </a:rPr>
              <a:t>Integrate Material and Energy Flows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ym typeface="Symbol" charset="2"/>
              </a:rPr>
              <a:t>Design for Commercial “Afterlife”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kern="0" dirty="0">
                <a:sym typeface="Symbol" charset="2"/>
              </a:rPr>
              <a:t>Renewable Rather Than Depleting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kern="0" dirty="0"/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200" dirty="0">
                <a:solidFill>
                  <a:srgbClr val="008000"/>
                </a:solidFill>
              </a:rPr>
              <a:t>The Role of this Class</a:t>
            </a:r>
          </a:p>
        </p:txBody>
      </p:sp>
      <p:sp>
        <p:nvSpPr>
          <p:cNvPr id="8" name="Text Box 1046"/>
          <p:cNvSpPr txBox="1">
            <a:spLocks noChangeArrowheads="1"/>
          </p:cNvSpPr>
          <p:nvPr/>
        </p:nvSpPr>
        <p:spPr bwMode="auto">
          <a:xfrm>
            <a:off x="1524000" y="860425"/>
            <a:ext cx="9144000" cy="438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1026" tIns="20514" rIns="41026" bIns="20514">
            <a:prstTxWarp prst="textNoShape">
              <a:avLst/>
            </a:prstTxWarp>
            <a:spAutoFit/>
          </a:bodyPr>
          <a:lstStyle/>
          <a:p>
            <a:pPr marL="230188" indent="-230188">
              <a:spcBef>
                <a:spcPts val="400"/>
              </a:spcBef>
              <a:buSzPct val="90000"/>
              <a:buFont typeface="Arial" charset="0"/>
              <a:buChar char="•"/>
            </a:pPr>
            <a:r>
              <a:rPr lang="en-US" dirty="0">
                <a:solidFill>
                  <a:schemeClr val="accent2"/>
                </a:solidFill>
                <a:latin typeface="Arial"/>
                <a:ea typeface="Arial" pitchFamily="-65" charset="0"/>
                <a:cs typeface="Arial"/>
              </a:rPr>
              <a:t>Green Chemistry Experience VS Green Chemistry Labs </a:t>
            </a:r>
          </a:p>
          <a:p>
            <a:pPr marL="230188" indent="-230188">
              <a:spcBef>
                <a:spcPts val="400"/>
              </a:spcBef>
              <a:buSzPct val="90000"/>
              <a:buFont typeface="Arial" charset="0"/>
              <a:buChar char="•"/>
            </a:pPr>
            <a:r>
              <a:rPr lang="en-US" sz="2400" dirty="0">
                <a:latin typeface="Arial"/>
                <a:cs typeface="Arial"/>
              </a:rPr>
              <a:t>Incorporated labs to teach techniques and green chemistry</a:t>
            </a:r>
          </a:p>
          <a:p>
            <a:pPr marL="687388" lvl="1" indent="-230188">
              <a:spcBef>
                <a:spcPts val="400"/>
              </a:spcBef>
              <a:buSzPct val="90000"/>
              <a:buFont typeface="Arial" charset="0"/>
              <a:buChar char="•"/>
            </a:pPr>
            <a:r>
              <a:rPr lang="en-US" sz="2400" dirty="0" err="1">
                <a:latin typeface="Arial"/>
                <a:cs typeface="Arial"/>
              </a:rPr>
              <a:t>Solventless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err="1">
                <a:latin typeface="Arial"/>
                <a:cs typeface="Arial"/>
              </a:rPr>
              <a:t>Aldol</a:t>
            </a:r>
            <a:endParaRPr lang="en-US" sz="2400" dirty="0">
              <a:latin typeface="Arial"/>
              <a:cs typeface="Arial"/>
            </a:endParaRPr>
          </a:p>
          <a:p>
            <a:pPr marL="687388" lvl="1" indent="-230188">
              <a:spcBef>
                <a:spcPts val="400"/>
              </a:spcBef>
              <a:buSzPct val="90000"/>
              <a:buFont typeface="Arial" charset="0"/>
              <a:buChar char="•"/>
            </a:pPr>
            <a:r>
              <a:rPr lang="en-US" sz="2400" dirty="0">
                <a:latin typeface="Arial"/>
                <a:cs typeface="Arial"/>
              </a:rPr>
              <a:t>Acid/Base Extraction</a:t>
            </a:r>
          </a:p>
          <a:p>
            <a:pPr marL="687388" lvl="1" indent="-230188">
              <a:spcBef>
                <a:spcPts val="400"/>
              </a:spcBef>
              <a:buSzPct val="90000"/>
              <a:buFont typeface="Arial" charset="0"/>
              <a:buChar char="•"/>
            </a:pPr>
            <a:r>
              <a:rPr lang="en-US" sz="2400" dirty="0">
                <a:latin typeface="Arial"/>
                <a:cs typeface="Arial"/>
              </a:rPr>
              <a:t>Biosynthesis of Ethanol</a:t>
            </a:r>
          </a:p>
          <a:p>
            <a:pPr marL="687388" lvl="1" indent="-230188">
              <a:spcBef>
                <a:spcPts val="400"/>
              </a:spcBef>
              <a:buSzPct val="90000"/>
              <a:buFont typeface="Arial" charset="0"/>
              <a:buChar char="•"/>
            </a:pPr>
            <a:r>
              <a:rPr lang="en-US" sz="2400" dirty="0" err="1">
                <a:latin typeface="Arial"/>
                <a:cs typeface="Arial"/>
              </a:rPr>
              <a:t>Friedel</a:t>
            </a:r>
            <a:r>
              <a:rPr lang="en-US" sz="2400" dirty="0">
                <a:latin typeface="Arial"/>
                <a:cs typeface="Arial"/>
              </a:rPr>
              <a:t>-Crafts </a:t>
            </a:r>
            <a:r>
              <a:rPr lang="en-US" sz="2400" dirty="0" err="1">
                <a:latin typeface="Arial"/>
                <a:cs typeface="Arial"/>
              </a:rPr>
              <a:t>Acetylation</a:t>
            </a:r>
            <a:endParaRPr lang="en-US" sz="2400" dirty="0">
              <a:latin typeface="Arial"/>
              <a:cs typeface="Arial"/>
            </a:endParaRPr>
          </a:p>
          <a:p>
            <a:pPr marL="687388" lvl="1" indent="-230188">
              <a:spcBef>
                <a:spcPts val="400"/>
              </a:spcBef>
              <a:buSzPct val="90000"/>
              <a:buFont typeface="Arial" charset="0"/>
              <a:buChar char="•"/>
            </a:pPr>
            <a:r>
              <a:rPr lang="en-US" sz="2400" dirty="0">
                <a:latin typeface="Arial"/>
                <a:cs typeface="Arial"/>
              </a:rPr>
              <a:t>Isolation of Spearmint Oil Components</a:t>
            </a:r>
          </a:p>
          <a:p>
            <a:pPr marL="687388" lvl="1" indent="-230188">
              <a:spcBef>
                <a:spcPts val="400"/>
              </a:spcBef>
              <a:buSzPct val="90000"/>
              <a:buFont typeface="Arial" charset="0"/>
              <a:buChar char="•"/>
            </a:pPr>
            <a:r>
              <a:rPr lang="en-US" dirty="0">
                <a:latin typeface="Arial"/>
                <a:cs typeface="Arial"/>
              </a:rPr>
              <a:t>3-step “green” synthesis where YOU apply previous knowledge</a:t>
            </a:r>
          </a:p>
          <a:p>
            <a:pPr marL="230188" indent="-230188"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Analyze greenness of current experiments</a:t>
            </a:r>
          </a:p>
          <a:p>
            <a:pPr marL="687388" lvl="1" indent="-230188"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Percent Yield, Atom Economy, Atom Efficiency, Effective Mass Yield, E-Factor</a:t>
            </a:r>
          </a:p>
          <a:p>
            <a:pPr marL="230188" indent="-230188">
              <a:spcBef>
                <a:spcPts val="1000"/>
              </a:spcBef>
              <a:buFont typeface="Arial"/>
              <a:buChar char="•"/>
              <a:defRPr/>
            </a:pPr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Suggest revisions to experiments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200" dirty="0">
                <a:solidFill>
                  <a:srgbClr val="008000"/>
                </a:solidFill>
              </a:rPr>
              <a:t>Green Chemistry Metrics</a:t>
            </a:r>
          </a:p>
        </p:txBody>
      </p:sp>
      <p:sp>
        <p:nvSpPr>
          <p:cNvPr id="20485" name="Content Placeholder 5"/>
          <p:cNvSpPr>
            <a:spLocks noGrp="1"/>
          </p:cNvSpPr>
          <p:nvPr>
            <p:ph idx="1"/>
          </p:nvPr>
        </p:nvSpPr>
        <p:spPr>
          <a:xfrm>
            <a:off x="2209800" y="990600"/>
            <a:ext cx="77724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Percent (Chemical) Yield</a:t>
            </a:r>
          </a:p>
          <a:p>
            <a:pPr eaLnBrk="1" hangingPunct="1">
              <a:buFontTx/>
              <a:buNone/>
            </a:pPr>
            <a:r>
              <a:rPr lang="en-US" sz="2400" dirty="0"/>
              <a:t>	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/>
            <a:r>
              <a:rPr lang="en-US" sz="2400" dirty="0"/>
              <a:t>Atom Economy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How much of the reactants remain in the final product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Does not account for solvents, reagents, reaction yield, and reactant molar excess</a:t>
            </a:r>
          </a:p>
          <a:p>
            <a:pPr eaLnBrk="1" hangingPunct="1"/>
            <a:r>
              <a:rPr lang="en-US" sz="2400" dirty="0"/>
              <a:t>Atom Efficiency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dirty="0"/>
              <a:t>		</a:t>
            </a:r>
          </a:p>
          <a:p>
            <a:pPr eaLnBrk="1" hangingPunct="1"/>
            <a:endParaRPr lang="en-US" sz="2400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1"/>
            <a:ext cx="5486400" cy="714375"/>
          </a:xfrm>
          <a:prstGeom prst="rect">
            <a:avLst/>
          </a:prstGeom>
          <a:noFill/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000375"/>
            <a:ext cx="52578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5486400" cy="323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itle 4"/>
          <p:cNvSpPr>
            <a:spLocks noGrp="1"/>
          </p:cNvSpPr>
          <p:nvPr>
            <p:ph type="title"/>
          </p:nvPr>
        </p:nvSpPr>
        <p:spPr>
          <a:xfrm>
            <a:off x="2209800" y="0"/>
            <a:ext cx="7772400" cy="914400"/>
          </a:xfrm>
        </p:spPr>
        <p:txBody>
          <a:bodyPr/>
          <a:lstStyle/>
          <a:p>
            <a:pPr eaLnBrk="1" hangingPunct="1"/>
            <a:r>
              <a:rPr lang="en-US" sz="4200" dirty="0">
                <a:solidFill>
                  <a:srgbClr val="008000"/>
                </a:solidFill>
              </a:rPr>
              <a:t>Green Chemistry Metrics (cont)</a:t>
            </a:r>
          </a:p>
        </p:txBody>
      </p:sp>
      <p:sp>
        <p:nvSpPr>
          <p:cNvPr id="20485" name="Content Placeholder 5"/>
          <p:cNvSpPr>
            <a:spLocks noGrp="1"/>
          </p:cNvSpPr>
          <p:nvPr>
            <p:ph idx="1"/>
          </p:nvPr>
        </p:nvSpPr>
        <p:spPr>
          <a:xfrm>
            <a:off x="2209800" y="990600"/>
            <a:ext cx="7772400" cy="5181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2400" dirty="0"/>
              <a:t>Effective Mass Yield</a:t>
            </a:r>
          </a:p>
          <a:p>
            <a:pPr eaLnBrk="1" hangingPunct="1">
              <a:buFontTx/>
              <a:buNone/>
            </a:pPr>
            <a:r>
              <a:rPr lang="en-US" sz="2400" dirty="0"/>
              <a:t>	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lvl="1" eaLnBrk="1" hangingPunct="1"/>
            <a:endParaRPr lang="en-US" sz="2000" dirty="0"/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What is benign?  Who decides?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Ignores </a:t>
            </a:r>
            <a:r>
              <a:rPr lang="en-US" sz="2000" dirty="0" err="1">
                <a:solidFill>
                  <a:srgbClr val="FF0000"/>
                </a:solidFill>
              </a:rPr>
              <a:t>stoichiometry</a:t>
            </a:r>
            <a:endParaRPr lang="en-US" sz="2000" dirty="0">
              <a:solidFill>
                <a:srgbClr val="FF0000"/>
              </a:solidFill>
            </a:endParaRPr>
          </a:p>
          <a:p>
            <a:pPr lvl="1" eaLnBrk="1" hangingPunct="1">
              <a:buNone/>
            </a:pPr>
            <a:endParaRPr lang="en-US" sz="2000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dirty="0"/>
              <a:t>E-Factor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Typically split into 2 sub-categories: organic &amp; aqueous waste</a:t>
            </a:r>
          </a:p>
          <a:p>
            <a:pPr lvl="1" eaLnBrk="1" hangingPunct="1"/>
            <a:r>
              <a:rPr lang="en-US" sz="2000" dirty="0">
                <a:solidFill>
                  <a:srgbClr val="FF0000"/>
                </a:solidFill>
              </a:rPr>
              <a:t>Smaller is better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dirty="0"/>
              <a:t>		</a:t>
            </a:r>
          </a:p>
          <a:p>
            <a:pPr eaLnBrk="1" hangingPunct="1"/>
            <a:endParaRPr lang="en-US" sz="24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1600200"/>
            <a:ext cx="4991100" cy="75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4343400"/>
            <a:ext cx="3711575" cy="7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668309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rgbClr val="008000"/>
                </a:solidFill>
              </a:rPr>
              <a:t>Sustainability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978303" y="1089757"/>
            <a:ext cx="4557230" cy="2788137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“To meet the needs of the present without compromising the ability of future generations to meet their own needs.”</a:t>
            </a:r>
          </a:p>
          <a:p>
            <a:r>
              <a:rPr lang="en-US" sz="2400" dirty="0"/>
              <a:t>– </a:t>
            </a:r>
            <a:r>
              <a:rPr lang="en-US" sz="2400" dirty="0" err="1"/>
              <a:t>Brundtland</a:t>
            </a:r>
            <a:r>
              <a:rPr lang="en-US" sz="2400" dirty="0"/>
              <a:t> Commission, United Nations, 1987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1" name="Text Placeholder 6"/>
          <p:cNvSpPr txBox="1">
            <a:spLocks/>
          </p:cNvSpPr>
          <p:nvPr/>
        </p:nvSpPr>
        <p:spPr>
          <a:xfrm>
            <a:off x="1981200" y="4191000"/>
            <a:ext cx="5284076" cy="20842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r>
              <a:rPr lang="en-US" sz="2400" dirty="0">
                <a:solidFill>
                  <a:schemeClr val="accent6"/>
                </a:solidFill>
              </a:rPr>
              <a:t>“In every deliberation, we must consider the impact on the seventh generation”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r>
              <a:rPr lang="en-US" sz="2400" dirty="0"/>
              <a:t>– The Constitution of the Iroquois Nations, ca 1100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endParaRPr lang="en-US" sz="2400" dirty="0"/>
          </a:p>
          <a:p>
            <a:pPr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endParaRPr lang="en-US" sz="2400" dirty="0"/>
          </a:p>
          <a:p>
            <a:pPr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endParaRPr lang="en-US" sz="2400" dirty="0"/>
          </a:p>
        </p:txBody>
      </p:sp>
      <p:pic>
        <p:nvPicPr>
          <p:cNvPr id="14" name="Picture Placeholder 13" descr="Iroquois_final-nobkground.gif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-8799" b="-8799"/>
          <a:stretch>
            <a:fillRect/>
          </a:stretch>
        </p:blipFill>
        <p:spPr>
          <a:xfrm rot="194096">
            <a:off x="7607701" y="3714471"/>
            <a:ext cx="2269990" cy="3081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UNNA0001.GIF"/>
          <p:cNvPicPr>
            <a:picLocks noChangeAspect="1"/>
          </p:cNvPicPr>
          <p:nvPr/>
        </p:nvPicPr>
        <p:blipFill>
          <a:blip r:embed="rId4"/>
          <a:srcRect l="23196" t="14229" r="24227" b="13703"/>
          <a:stretch>
            <a:fillRect/>
          </a:stretch>
        </p:blipFill>
        <p:spPr>
          <a:xfrm>
            <a:off x="7372040" y="1089757"/>
            <a:ext cx="2590800" cy="2379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 build="p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668309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rgbClr val="008000"/>
                </a:solidFill>
              </a:rPr>
              <a:t>Disposable Society</a:t>
            </a: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524000" y="4995770"/>
            <a:ext cx="5029200" cy="12795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6538" indent="-236538">
              <a:buClr>
                <a:schemeClr val="accent1"/>
              </a:buClr>
              <a:buSzPct val="100000"/>
            </a:pPr>
            <a:endParaRPr lang="en-US" sz="2400" dirty="0">
              <a:solidFill>
                <a:schemeClr val="accent2"/>
              </a:solidFill>
            </a:endParaRPr>
          </a:p>
          <a:p>
            <a:pPr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accent2"/>
                </a:solidFill>
              </a:rPr>
              <a:t>140 million cell phones disposed in US in 2007, 10% recycled</a:t>
            </a:r>
          </a:p>
        </p:txBody>
      </p:sp>
      <p:pic>
        <p:nvPicPr>
          <p:cNvPr id="11" name="Picture 10" descr="marinedebrisonhawaiiancoas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425" y="820709"/>
            <a:ext cx="3274522" cy="2455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great-pacific-garbage-pat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143000"/>
            <a:ext cx="3124200" cy="1798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haiti-border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5802" y="2941585"/>
            <a:ext cx="3552198" cy="2435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cellphones2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8401" y="3214289"/>
            <a:ext cx="3273425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 11"/>
          <p:cNvSpPr/>
          <p:nvPr/>
        </p:nvSpPr>
        <p:spPr>
          <a:xfrm>
            <a:off x="8071948" y="820708"/>
            <a:ext cx="25960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accent2"/>
                </a:solidFill>
              </a:rPr>
              <a:t>5.1 billion lbs PET bottles/jars used by US in 2009, 28% recycled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772400" y="5385990"/>
            <a:ext cx="228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>
              <a:buClr>
                <a:schemeClr val="accent1"/>
              </a:buClr>
              <a:buSzPct val="100000"/>
              <a:buFont typeface="Lucida Grande"/>
              <a:buChar char="*"/>
            </a:pPr>
            <a:r>
              <a:rPr lang="en-US" sz="2400" dirty="0">
                <a:solidFill>
                  <a:schemeClr val="accent2"/>
                </a:solidFill>
              </a:rPr>
              <a:t>Batteries</a:t>
            </a:r>
          </a:p>
          <a:p>
            <a:pPr marL="236538" indent="-236538">
              <a:buClr>
                <a:schemeClr val="accent1"/>
              </a:buClr>
              <a:buSzPct val="100000"/>
              <a:buFont typeface="Lucida Grande"/>
              <a:buChar char="*"/>
            </a:pPr>
            <a:r>
              <a:rPr lang="en-US" sz="2400" dirty="0">
                <a:solidFill>
                  <a:schemeClr val="accent2"/>
                </a:solidFill>
              </a:rPr>
              <a:t>Computers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200" dirty="0">
                <a:solidFill>
                  <a:srgbClr val="008000"/>
                </a:solidFill>
              </a:rPr>
              <a:t>Chemical Exposure &amp; Environmental Contamination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8763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Chapter 3</a:t>
            </a:r>
          </a:p>
          <a:p>
            <a:r>
              <a:rPr lang="en-US" sz="2400" dirty="0"/>
              <a:t>How are chemicals released into the environment?</a:t>
            </a:r>
          </a:p>
          <a:p>
            <a:r>
              <a:rPr lang="en-US" sz="2400" dirty="0"/>
              <a:t>What are the impacts on the environment?</a:t>
            </a:r>
          </a:p>
          <a:p>
            <a:pPr lvl="1"/>
            <a:r>
              <a:rPr lang="en-US" dirty="0"/>
              <a:t>The list of potentially hazardous compounds is large BUT many organic compounds are not harmful</a:t>
            </a:r>
          </a:p>
          <a:p>
            <a:pPr lvl="2"/>
            <a:r>
              <a:rPr lang="en-US" dirty="0"/>
              <a:t>Volatility (inhalation)</a:t>
            </a:r>
          </a:p>
          <a:p>
            <a:pPr lvl="2"/>
            <a:r>
              <a:rPr lang="en-US" dirty="0"/>
              <a:t>Solubility (particularly water)</a:t>
            </a:r>
          </a:p>
          <a:p>
            <a:r>
              <a:rPr lang="en-US" sz="2400" dirty="0"/>
              <a:t>Volatile Organic Compounds (</a:t>
            </a:r>
            <a:r>
              <a:rPr lang="en-US" sz="2400" dirty="0" err="1"/>
              <a:t>VOCs</a:t>
            </a:r>
            <a:r>
              <a:rPr lang="en-US" sz="2400" dirty="0"/>
              <a:t>)</a:t>
            </a:r>
          </a:p>
          <a:p>
            <a:pPr lvl="1"/>
            <a:r>
              <a:rPr lang="en-US" dirty="0"/>
              <a:t>Solvents, plasticizers, cleaners, air deodorants, paints, smoking, driving</a:t>
            </a:r>
          </a:p>
          <a:p>
            <a:r>
              <a:rPr lang="en-US" sz="2400" dirty="0"/>
              <a:t>Emissions</a:t>
            </a:r>
          </a:p>
          <a:p>
            <a:pPr lvl="1"/>
            <a:r>
              <a:rPr lang="en-US" dirty="0"/>
              <a:t>Air, water, and soil pollution</a:t>
            </a:r>
          </a:p>
          <a:p>
            <a:endParaRPr lang="en-US" sz="2400" dirty="0"/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668309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rgbClr val="008000"/>
                </a:solidFill>
              </a:rPr>
              <a:t>Coffee Decaffeination</a:t>
            </a:r>
          </a:p>
        </p:txBody>
      </p:sp>
      <p:pic>
        <p:nvPicPr>
          <p:cNvPr id="9" name="Picture 8" descr="processevaluationplants.jpg"/>
          <p:cNvPicPr>
            <a:picLocks noChangeAspect="1"/>
          </p:cNvPicPr>
          <p:nvPr/>
        </p:nvPicPr>
        <p:blipFill>
          <a:blip r:embed="rId3"/>
          <a:srcRect r="36199"/>
          <a:stretch>
            <a:fillRect/>
          </a:stretch>
        </p:blipFill>
        <p:spPr>
          <a:xfrm>
            <a:off x="4533124" y="3735294"/>
            <a:ext cx="35814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4.1281107099.the-glorious-coffee-plan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14524" y="1490540"/>
            <a:ext cx="2516152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Placeholder 6"/>
          <p:cNvSpPr txBox="1">
            <a:spLocks/>
          </p:cNvSpPr>
          <p:nvPr/>
        </p:nvSpPr>
        <p:spPr>
          <a:xfrm>
            <a:off x="1564358" y="855664"/>
            <a:ext cx="9103643" cy="609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6538" indent="-236538" algn="ctr"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accent2"/>
                </a:solidFill>
              </a:rPr>
              <a:t>Sustainable Innovation is a stepwise process</a:t>
            </a:r>
          </a:p>
        </p:txBody>
      </p:sp>
      <p:pic>
        <p:nvPicPr>
          <p:cNvPr id="13" name="Picture 12" descr="16163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1" y="1525494"/>
            <a:ext cx="307340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Bent Arrow 14"/>
          <p:cNvSpPr/>
          <p:nvPr/>
        </p:nvSpPr>
        <p:spPr>
          <a:xfrm flipV="1">
            <a:off x="3272118" y="4005140"/>
            <a:ext cx="914400" cy="8382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Bent Arrow 15"/>
          <p:cNvSpPr/>
          <p:nvPr/>
        </p:nvSpPr>
        <p:spPr>
          <a:xfrm rot="16200000" flipV="1">
            <a:off x="8284633" y="5059798"/>
            <a:ext cx="914400" cy="8382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668309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rgbClr val="008000"/>
                </a:solidFill>
              </a:rPr>
              <a:t>Fuel &amp; Grass</a:t>
            </a: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797109" y="830263"/>
            <a:ext cx="8646443" cy="6096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6538" indent="-236538" algn="ctr"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accent2"/>
                </a:solidFill>
              </a:rPr>
              <a:t>Sustainable Innovation require thinking outside the box</a:t>
            </a:r>
          </a:p>
        </p:txBody>
      </p:sp>
      <p:pic>
        <p:nvPicPr>
          <p:cNvPr id="9" name="Picture 8" descr="img0800.g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1" y="1282700"/>
            <a:ext cx="3414183" cy="256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earthwise-corded-electric-lawn-mower-with-grass-catcher~3193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909640"/>
            <a:ext cx="2365656" cy="2365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5-5HP-163cc-Gas-Lawn-Mower-Cutting-Width-20-Inches-LF313-.jpg"/>
          <p:cNvPicPr>
            <a:picLocks noChangeAspect="1"/>
          </p:cNvPicPr>
          <p:nvPr/>
        </p:nvPicPr>
        <p:blipFill>
          <a:blip r:embed="rId5"/>
          <a:srcRect l="12799" r="9217"/>
          <a:stretch>
            <a:fillRect/>
          </a:stretch>
        </p:blipFill>
        <p:spPr>
          <a:xfrm>
            <a:off x="1952966" y="1282700"/>
            <a:ext cx="3000035" cy="2560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Bent Arrow 12"/>
          <p:cNvSpPr/>
          <p:nvPr/>
        </p:nvSpPr>
        <p:spPr>
          <a:xfrm flipV="1">
            <a:off x="3886200" y="4000500"/>
            <a:ext cx="914400" cy="8382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nt Arrow 13"/>
          <p:cNvSpPr/>
          <p:nvPr/>
        </p:nvSpPr>
        <p:spPr>
          <a:xfrm rot="16200000" flipV="1">
            <a:off x="7505700" y="4038600"/>
            <a:ext cx="914400" cy="8382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668309"/>
          </a:xfrm>
        </p:spPr>
        <p:txBody>
          <a:bodyPr/>
          <a:lstStyle/>
          <a:p>
            <a:pPr algn="ctr"/>
            <a:r>
              <a:rPr lang="en-US" sz="4200" dirty="0" err="1">
                <a:solidFill>
                  <a:srgbClr val="008000"/>
                </a:solidFill>
              </a:rPr>
              <a:t>Millau</a:t>
            </a:r>
            <a:r>
              <a:rPr lang="en-US" sz="4200" dirty="0">
                <a:solidFill>
                  <a:srgbClr val="008000"/>
                </a:solidFill>
              </a:rPr>
              <a:t> Bridge in France</a:t>
            </a:r>
          </a:p>
        </p:txBody>
      </p:sp>
      <p:sp>
        <p:nvSpPr>
          <p:cNvPr id="18" name="Text Placeholder 6"/>
          <p:cNvSpPr txBox="1">
            <a:spLocks/>
          </p:cNvSpPr>
          <p:nvPr/>
        </p:nvSpPr>
        <p:spPr>
          <a:xfrm>
            <a:off x="1524000" y="5510184"/>
            <a:ext cx="9144000" cy="7651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175" indent="-3175"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accent2"/>
                </a:solidFill>
              </a:rPr>
              <a:t>Sustainable Innovation requires merging technology &amp; nature</a:t>
            </a:r>
          </a:p>
        </p:txBody>
      </p:sp>
      <p:pic>
        <p:nvPicPr>
          <p:cNvPr id="11" name="Picture 10" descr="Millau-bridge-fr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820710"/>
            <a:ext cx="9144000" cy="4689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09800" y="990600"/>
            <a:ext cx="8001000" cy="3733800"/>
          </a:xfrm>
        </p:spPr>
        <p:txBody>
          <a:bodyPr/>
          <a:lstStyle/>
          <a:p>
            <a:r>
              <a:rPr lang="en-US" sz="2400" dirty="0"/>
              <a:t>Understand &amp; Be Aware of Environmental Contamination &amp; Chemical Exposure</a:t>
            </a:r>
          </a:p>
          <a:p>
            <a:r>
              <a:rPr lang="en-US" sz="2400" dirty="0"/>
              <a:t>Traditional </a:t>
            </a:r>
            <a:r>
              <a:rPr lang="en-US" sz="2400" dirty="0" err="1"/>
              <a:t>vs</a:t>
            </a:r>
            <a:r>
              <a:rPr lang="en-US" sz="2400" dirty="0"/>
              <a:t> Green Approaches</a:t>
            </a:r>
          </a:p>
          <a:p>
            <a:pPr marL="287338" indent="-287338">
              <a:lnSpc>
                <a:spcPct val="12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pPr>
            <a:r>
              <a:rPr lang="en-US" sz="2400" dirty="0">
                <a:solidFill>
                  <a:srgbClr val="FF6600"/>
                </a:solidFill>
              </a:rPr>
              <a:t>Sustainability is a way of thinking</a:t>
            </a:r>
          </a:p>
          <a:p>
            <a:pPr marL="287338" indent="-287338">
              <a:lnSpc>
                <a:spcPct val="12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pPr>
            <a:r>
              <a:rPr lang="en-US" sz="2400" dirty="0">
                <a:solidFill>
                  <a:srgbClr val="FF6600"/>
                </a:solidFill>
              </a:rPr>
              <a:t>We need to change the culture/mindset</a:t>
            </a:r>
          </a:p>
          <a:p>
            <a:pPr marL="287338" indent="-287338">
              <a:lnSpc>
                <a:spcPct val="12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pPr>
            <a:r>
              <a:rPr lang="en-US" sz="2400" dirty="0">
                <a:solidFill>
                  <a:srgbClr val="FF6600"/>
                </a:solidFill>
              </a:rPr>
              <a:t>We must educate society in order to stimulate change</a:t>
            </a:r>
          </a:p>
          <a:p>
            <a:pPr marL="287338" indent="-287338">
              <a:lnSpc>
                <a:spcPct val="120000"/>
              </a:lnSpc>
              <a:buClr>
                <a:schemeClr val="bg2"/>
              </a:buClr>
              <a:buSzPct val="90000"/>
              <a:buFont typeface="Arial"/>
              <a:buChar char="•"/>
              <a:defRPr/>
            </a:pPr>
            <a:r>
              <a:rPr lang="en-US" sz="2400" dirty="0">
                <a:solidFill>
                  <a:srgbClr val="FF6600"/>
                </a:solidFill>
              </a:rPr>
              <a:t>Measuring “Greenness”?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1524000" y="1"/>
            <a:ext cx="9144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575" tIns="46287" rIns="92575" bIns="46287" anchor="ctr">
            <a:prstTxWarp prst="textNoShape">
              <a:avLst/>
            </a:prstTxWarp>
          </a:bodyPr>
          <a:lstStyle/>
          <a:p>
            <a:pPr algn="ctr" defTabSz="923925" eaLnBrk="0" hangingPunct="0">
              <a:defRPr/>
            </a:pPr>
            <a:r>
              <a:rPr lang="en-US" sz="4200" kern="0" dirty="0">
                <a:solidFill>
                  <a:srgbClr val="008000"/>
                </a:solidFill>
                <a:latin typeface="+mj-lt"/>
                <a:ea typeface="+mj-ea"/>
                <a:cs typeface="+mj-cs"/>
              </a:rPr>
              <a:t>Creating a Sustainable Culture</a:t>
            </a:r>
          </a:p>
        </p:txBody>
      </p:sp>
      <p:sp>
        <p:nvSpPr>
          <p:cNvPr id="7" name="Text Placeholder 6"/>
          <p:cNvSpPr txBox="1">
            <a:spLocks/>
          </p:cNvSpPr>
          <p:nvPr/>
        </p:nvSpPr>
        <p:spPr>
          <a:xfrm>
            <a:off x="1905001" y="2209800"/>
            <a:ext cx="8647113" cy="1854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87338" indent="-287338">
              <a:lnSpc>
                <a:spcPct val="120000"/>
              </a:lnSpc>
              <a:spcBef>
                <a:spcPct val="20000"/>
              </a:spcBef>
              <a:buClr>
                <a:schemeClr val="bg2"/>
              </a:buClr>
              <a:buSzPct val="90000"/>
              <a:buFont typeface="Arial"/>
              <a:buChar char="•"/>
              <a:defRPr/>
            </a:pPr>
            <a:endParaRPr lang="en-US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668309"/>
          </a:xfrm>
        </p:spPr>
        <p:txBody>
          <a:bodyPr/>
          <a:lstStyle/>
          <a:p>
            <a:pPr algn="ctr"/>
            <a:r>
              <a:rPr lang="en-US" sz="4200" dirty="0">
                <a:solidFill>
                  <a:srgbClr val="008000"/>
                </a:solidFill>
              </a:rPr>
              <a:t>Systems Thinking</a:t>
            </a:r>
          </a:p>
        </p:txBody>
      </p:sp>
      <p:pic>
        <p:nvPicPr>
          <p:cNvPr id="16" name="Picture 15" descr="300px-Sustainable_development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398" y="2575169"/>
            <a:ext cx="4162856" cy="3122141"/>
          </a:xfrm>
          <a:prstGeom prst="rect">
            <a:avLst/>
          </a:prstGeom>
        </p:spPr>
      </p:pic>
      <p:pic>
        <p:nvPicPr>
          <p:cNvPr id="18" name="Picture 17" descr="lifecycle.jpg"/>
          <p:cNvPicPr>
            <a:picLocks noChangeAspect="1"/>
          </p:cNvPicPr>
          <p:nvPr/>
        </p:nvPicPr>
        <p:blipFill>
          <a:blip r:embed="rId4"/>
          <a:srcRect t="8447"/>
          <a:stretch>
            <a:fillRect/>
          </a:stretch>
        </p:blipFill>
        <p:spPr bwMode="auto">
          <a:xfrm>
            <a:off x="5839254" y="2286000"/>
            <a:ext cx="4828746" cy="3608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 Placeholder 6"/>
          <p:cNvSpPr txBox="1">
            <a:spLocks/>
          </p:cNvSpPr>
          <p:nvPr/>
        </p:nvSpPr>
        <p:spPr>
          <a:xfrm>
            <a:off x="1978303" y="1006232"/>
            <a:ext cx="8305800" cy="1949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r>
              <a:rPr lang="en-US" sz="2400" dirty="0">
                <a:solidFill>
                  <a:schemeClr val="accent6"/>
                </a:solidFill>
              </a:rPr>
              <a:t>“Insanity is doing the same thing over and over again and expecting different results.” 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r>
              <a:rPr lang="en-US" sz="2400" dirty="0"/>
              <a:t>– Albert Einstein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endParaRPr lang="en-US" sz="2400" dirty="0"/>
          </a:p>
          <a:p>
            <a:pPr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endParaRPr lang="en-US" sz="2400" dirty="0"/>
          </a:p>
          <a:p>
            <a:pPr>
              <a:spcBef>
                <a:spcPct val="20000"/>
              </a:spcBef>
              <a:buClr>
                <a:schemeClr val="bg2"/>
              </a:buClr>
              <a:buSzPct val="90000"/>
              <a:defRPr/>
            </a:pP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524000" y="589429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6538" indent="-236538" algn="ctr">
              <a:buClr>
                <a:schemeClr val="accent1"/>
              </a:buClr>
              <a:buSzPct val="100000"/>
            </a:pPr>
            <a:r>
              <a:rPr lang="en-US" sz="2400" dirty="0">
                <a:solidFill>
                  <a:schemeClr val="accent2"/>
                </a:solidFill>
              </a:rPr>
              <a:t>Sustainability is a mindset</a:t>
            </a:r>
          </a:p>
        </p:txBody>
      </p:sp>
      <p:sp>
        <p:nvSpPr>
          <p:cNvPr id="10" name="Circular Arrow 9"/>
          <p:cNvSpPr/>
          <p:nvPr/>
        </p:nvSpPr>
        <p:spPr>
          <a:xfrm>
            <a:off x="6400800" y="3124200"/>
            <a:ext cx="457200" cy="304800"/>
          </a:xfrm>
          <a:prstGeom prst="circularArrow">
            <a:avLst/>
          </a:prstGeom>
          <a:scene3d>
            <a:camera prst="orthographicFront">
              <a:rot lat="0" lon="0" rev="294000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458200" y="1600201"/>
            <a:ext cx="1981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Product </a:t>
            </a:r>
            <a:r>
              <a:rPr lang="en-US" dirty="0" err="1">
                <a:solidFill>
                  <a:srgbClr val="FF0000"/>
                </a:solidFill>
              </a:rPr>
              <a:t>vs</a:t>
            </a:r>
            <a:r>
              <a:rPr lang="en-US" dirty="0">
                <a:solidFill>
                  <a:srgbClr val="FF0000"/>
                </a:solidFill>
              </a:rPr>
              <a:t> 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Tasks for the Olympiad 2023</Template>
  <TotalTime>1035</TotalTime>
  <Words>633</Words>
  <Application>Microsoft Office PowerPoint</Application>
  <PresentationFormat>Широкоэкранный</PresentationFormat>
  <Paragraphs>134</Paragraphs>
  <Slides>15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Lucida Grande</vt:lpstr>
      <vt:lpstr>Тема Office</vt:lpstr>
      <vt:lpstr>The concept of Green chemical engineering</vt:lpstr>
      <vt:lpstr>Sustainability</vt:lpstr>
      <vt:lpstr>Disposable Society</vt:lpstr>
      <vt:lpstr>Chemical Exposure &amp; Environmental Contamination</vt:lpstr>
      <vt:lpstr>Coffee Decaffeination</vt:lpstr>
      <vt:lpstr>Fuel &amp; Grass</vt:lpstr>
      <vt:lpstr>Millau Bridge in France</vt:lpstr>
      <vt:lpstr>Презентация PowerPoint</vt:lpstr>
      <vt:lpstr>Systems Thinking</vt:lpstr>
      <vt:lpstr>The Role of Green Chemistry</vt:lpstr>
      <vt:lpstr>Introduction to Green Chemistry</vt:lpstr>
      <vt:lpstr>12 Principles of Green  Chemistry and Engineering</vt:lpstr>
      <vt:lpstr>The Role of this Class</vt:lpstr>
      <vt:lpstr>Green Chemistry Metrics</vt:lpstr>
      <vt:lpstr>Green Chemistry Metrics (cont)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Jdfv dn    mdv</dc:title>
  <dc:creator>Csavdari Alexandra</dc:creator>
  <cp:lastModifiedBy>Olzhas Kaupbay</cp:lastModifiedBy>
  <cp:revision>95</cp:revision>
  <dcterms:created xsi:type="dcterms:W3CDTF">2019-08-21T09:38:45Z</dcterms:created>
  <dcterms:modified xsi:type="dcterms:W3CDTF">2023-11-08T10:21:49Z</dcterms:modified>
</cp:coreProperties>
</file>